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309" r:id="rId3"/>
    <p:sldId id="310" r:id="rId4"/>
    <p:sldId id="312" r:id="rId5"/>
    <p:sldId id="313" r:id="rId6"/>
    <p:sldId id="314" r:id="rId7"/>
    <p:sldId id="316" r:id="rId8"/>
    <p:sldId id="317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33" autoAdjust="0"/>
    <p:restoredTop sz="94660"/>
  </p:normalViewPr>
  <p:slideViewPr>
    <p:cSldViewPr snapToGrid="0">
      <p:cViewPr varScale="1">
        <p:scale>
          <a:sx n="80" d="100"/>
          <a:sy n="80" d="100"/>
        </p:scale>
        <p:origin x="52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62E8D2-56E0-992A-58DF-58FF0E6A7F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036F55A-246B-FF62-CE29-8E37B37021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24CE55-82CD-1923-CB14-5BE7AF274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7816B-F10A-4BD7-94D8-1035E5F9F770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D68ED6-1295-00A1-8B08-916031BA9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FF9944-5785-10FB-ABFA-DB55B9B8E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2072F-2605-41AC-816D-01DA3B5491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6607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C5079C-37DE-3790-9395-A76C1074F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93D0100-EC0A-1D27-7F75-81C58B01C5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FAAF64-BF9D-3C43-B2DB-3CB147CB2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7816B-F10A-4BD7-94D8-1035E5F9F770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CF5B343-0DCC-0FC1-7D5F-983B0F926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89C413-1B21-C1A1-4612-D9E5C9932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2072F-2605-41AC-816D-01DA3B5491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8733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0620076-69BC-8250-03D4-C06D6B9AC5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F2151EC-D0BF-F4BD-FE68-A3A4E2001E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666213-0778-29A1-0A4C-211CC8EE8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7816B-F10A-4BD7-94D8-1035E5F9F770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271E49-175E-8959-A98B-B8DD139CF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494A47-1026-C778-6FF4-4D9AB7996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2072F-2605-41AC-816D-01DA3B5491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25063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3BC39-7926-4614-A368-31D1FE4F145D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B15C-67A8-414C-B413-BB837E62DE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36813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3BC39-7926-4614-A368-31D1FE4F145D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B15C-67A8-414C-B413-BB837E62DE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83896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3BC39-7926-4614-A368-31D1FE4F145D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B15C-67A8-414C-B413-BB837E62DE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59861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3BC39-7926-4614-A368-31D1FE4F145D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B15C-67A8-414C-B413-BB837E62DE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75775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3BC39-7926-4614-A368-31D1FE4F145D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B15C-67A8-414C-B413-BB837E62DE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76300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3BC39-7926-4614-A368-31D1FE4F145D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B15C-67A8-414C-B413-BB837E62DE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73673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15579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3BC39-7926-4614-A368-31D1FE4F145D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B15C-67A8-414C-B413-BB837E62DE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278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1FB091-E2A9-1E8B-089B-F422B6B09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1A9A76-584C-3CBE-B32A-2607BFF84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9EF8C0-3BFD-2115-1059-7B23A56DC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7816B-F10A-4BD7-94D8-1035E5F9F770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9FB1EB-4C08-836F-AF6A-55821EF68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8AC44D-5146-EF63-F72C-AE15307EF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2072F-2605-41AC-816D-01DA3B5491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94631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3BC39-7926-4614-A368-31D1FE4F145D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B15C-67A8-414C-B413-BB837E62DE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08444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3BC39-7926-4614-A368-31D1FE4F145D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B15C-67A8-414C-B413-BB837E62DE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59592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3BC39-7926-4614-A368-31D1FE4F145D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B15C-67A8-414C-B413-BB837E62DE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5140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54A0C6-9D7B-2D5E-D80D-C2D52EA5A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3AB0027-1535-7DD1-8A95-3D968550D3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FCAF5D-BFFC-5805-8A8A-03206CDAD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7816B-F10A-4BD7-94D8-1035E5F9F770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90F92D-8A76-D6A3-EDDC-57526308F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977A49-3A9A-ED08-6763-CA7CE9BCC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2072F-2605-41AC-816D-01DA3B5491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6983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1F9BA7-B2CD-5C56-52E5-84A844EC7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97F36E-AE90-4377-61DE-343992F303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0AD82C9-E0A2-B854-FB93-67C2E4EE9D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85867FA-C896-0FC6-15F8-9138FB06C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7816B-F10A-4BD7-94D8-1035E5F9F770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19AD9A8-CDE7-C1AA-019E-799D995E2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E590C8B-642E-141D-A77A-BFD2A0501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2072F-2605-41AC-816D-01DA3B5491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6161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1737CE-C7D7-00D8-E301-E28F9DE33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807D30D-6DE3-1F32-433A-C6604DCF8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EBA9DDC-31EC-7876-D71C-D018BF0D0B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B7AB72C-0C8C-2012-AC21-24C4922EB2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0F0D12F-6AEA-3F25-291F-3749E55F36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B1C50B1-2D87-2BBB-8F76-127BA17D0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7816B-F10A-4BD7-94D8-1035E5F9F770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E6DE8E2-1B57-F9EB-9FA5-E77C775D1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4564783-09D8-8A17-DBC4-24DDB27F1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2072F-2605-41AC-816D-01DA3B5491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456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DC6DC4-CB02-FDC4-B681-5BD65CE48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A27B895-DB0D-FFD7-C804-613EDDDD3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7816B-F10A-4BD7-94D8-1035E5F9F770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CDC613D-710E-1967-78C4-63AB50523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C9BB899-F4A0-83DB-9F87-2174BD6E7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2072F-2605-41AC-816D-01DA3B5491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7971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2E8DD91-FF05-CFA1-8346-45C2925E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7816B-F10A-4BD7-94D8-1035E5F9F770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6BD870E-3FAF-5AA2-924F-769E97FC3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C15FF81-E35F-5625-92E0-066701D4D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2072F-2605-41AC-816D-01DA3B5491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380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C3D541-FBF7-C8EA-6942-7C94ECD29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E279E1-2F4E-05AB-C6DC-0CAE87A978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26A778D-42E0-4D2C-5F60-59F0E41544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3B8EE34-750D-8EE8-2C45-96EC02AC3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7816B-F10A-4BD7-94D8-1035E5F9F770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5F0A344-0E00-9017-4902-24D5EED42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E78033E-7D88-C900-38EB-DF02BDDDA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2072F-2605-41AC-816D-01DA3B5491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186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C1489C-887B-7109-9B7F-71EC456C0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F43C96B-38DB-23D5-294E-F5C2DFDD78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3570070-0B88-316B-243B-FDE822D5B1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3870B6E-D243-6F55-C941-52A56E6BD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7816B-F10A-4BD7-94D8-1035E5F9F770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BCACCE-6390-C950-8AA8-8C5EDEA18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816D92E-CB70-A01D-36C9-8A981DAF3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2072F-2605-41AC-816D-01DA3B5491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3284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6A28BE8-63C8-B0F5-60C4-BCCFEF588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85B7348-17C3-645F-D11D-F42209D40A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B8884B-D3F9-E0AA-3650-377E9CD3DE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C7816B-F10A-4BD7-94D8-1035E5F9F770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7261563-FC68-C6F4-EA92-5EC65A31DF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BC9CB41-D5CF-9217-3D1A-FA98550769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2072F-2605-41AC-816D-01DA3B5491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437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FD3BC39-7926-4614-A368-31D1FE4F145D}" type="datetimeFigureOut">
              <a:rPr lang="zh-CN" altLang="en-US" smtClean="0"/>
              <a:t>2023/5/30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2B13B15C-67A8-414C-B413-BB837E62DE39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55466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5951" y="263052"/>
            <a:ext cx="1623150" cy="36252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293"/>
          <a:stretch>
            <a:fillRect/>
          </a:stretch>
        </p:blipFill>
        <p:spPr>
          <a:xfrm>
            <a:off x="112144" y="51253"/>
            <a:ext cx="11965556" cy="6755493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12144" y="51252"/>
            <a:ext cx="11965556" cy="6755493"/>
          </a:xfrm>
          <a:prstGeom prst="rect">
            <a:avLst/>
          </a:prstGeom>
          <a:gradFill flip="none" rotWithShape="1">
            <a:gsLst>
              <a:gs pos="0">
                <a:srgbClr val="242E6A"/>
              </a:gs>
              <a:gs pos="100000">
                <a:srgbClr val="242E6A">
                  <a:alpha val="36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直角三角形 4"/>
          <p:cNvSpPr/>
          <p:nvPr/>
        </p:nvSpPr>
        <p:spPr>
          <a:xfrm flipH="1">
            <a:off x="7427912" y="2597890"/>
            <a:ext cx="4764087" cy="426011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747712" y="6416675"/>
            <a:ext cx="1042988" cy="0"/>
          </a:xfrm>
          <a:prstGeom prst="line">
            <a:avLst/>
          </a:prstGeom>
          <a:ln w="317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10210789" y="4965398"/>
            <a:ext cx="22764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000" b="1" spc="300" dirty="0">
                <a:solidFill>
                  <a:srgbClr val="3C4D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QIMING HUANG</a:t>
            </a:r>
            <a:endParaRPr kumimoji="0" lang="en-US" altLang="zh-CN" sz="1000" b="1" i="0" u="none" strike="noStrike" kern="1200" cap="none" spc="300" normalizeH="0" baseline="0" noProof="0" dirty="0">
              <a:ln>
                <a:noFill/>
              </a:ln>
              <a:solidFill>
                <a:srgbClr val="3C4D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任意多边形: 形状 8"/>
          <p:cNvSpPr/>
          <p:nvPr/>
        </p:nvSpPr>
        <p:spPr>
          <a:xfrm>
            <a:off x="8437771" y="5781262"/>
            <a:ext cx="3573900" cy="888275"/>
          </a:xfrm>
          <a:custGeom>
            <a:avLst/>
            <a:gdLst>
              <a:gd name="connsiteX0" fmla="*/ 996254 w 3573900"/>
              <a:gd name="connsiteY0" fmla="*/ 0 h 888275"/>
              <a:gd name="connsiteX1" fmla="*/ 3573900 w 3573900"/>
              <a:gd name="connsiteY1" fmla="*/ 0 h 888275"/>
              <a:gd name="connsiteX2" fmla="*/ 3573900 w 3573900"/>
              <a:gd name="connsiteY2" fmla="*/ 888275 h 888275"/>
              <a:gd name="connsiteX3" fmla="*/ 0 w 3573900"/>
              <a:gd name="connsiteY3" fmla="*/ 888275 h 888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3900" h="888275">
                <a:moveTo>
                  <a:pt x="996254" y="0"/>
                </a:moveTo>
                <a:lnTo>
                  <a:pt x="3573900" y="0"/>
                </a:lnTo>
                <a:lnTo>
                  <a:pt x="3573900" y="888275"/>
                </a:lnTo>
                <a:lnTo>
                  <a:pt x="0" y="888275"/>
                </a:lnTo>
                <a:close/>
              </a:path>
            </a:pathLst>
          </a:custGeom>
          <a:gradFill flip="none" rotWithShape="1">
            <a:gsLst>
              <a:gs pos="0">
                <a:srgbClr val="3C4DB2"/>
              </a:gs>
              <a:gs pos="100000">
                <a:srgbClr val="3C85B2"/>
              </a:gs>
            </a:gsLst>
            <a:lin ang="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511651" y="5838038"/>
            <a:ext cx="28355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1200" cap="none" spc="60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ZJUTER</a:t>
            </a:r>
            <a:endParaRPr kumimoji="0" lang="zh-CN" altLang="en-US" sz="4000" b="1" i="0" u="none" strike="noStrike" kern="1200" cap="none" spc="60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>
                      <a:lumMod val="65000"/>
                    </a:prst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21678" y="1310871"/>
            <a:ext cx="112310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Comparison of the single-source shortest-path algorithm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prstClr val="white"/>
                  </a:gs>
                  <a:gs pos="100000">
                    <a:prstClr val="white">
                      <a:lumMod val="65000"/>
                    </a:prstClr>
                  </a:gs>
                </a:gsLst>
                <a:lin ang="27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493570" y="3903716"/>
            <a:ext cx="4249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30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输入你的副标题</a:t>
            </a:r>
          </a:p>
        </p:txBody>
      </p:sp>
      <p:cxnSp>
        <p:nvCxnSpPr>
          <p:cNvPr id="13" name="直接连接符 12"/>
          <p:cNvCxnSpPr>
            <a:stCxn id="12" idx="1"/>
          </p:cNvCxnSpPr>
          <p:nvPr/>
        </p:nvCxnSpPr>
        <p:spPr>
          <a:xfrm flipH="1" flipV="1">
            <a:off x="4674749" y="4134548"/>
            <a:ext cx="1818821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-62863302" y="-37176970"/>
            <a:ext cx="583894" cy="418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矩形 15"/>
          <p:cNvSpPr/>
          <p:nvPr/>
        </p:nvSpPr>
        <p:spPr>
          <a:xfrm flipV="1">
            <a:off x="73636298" y="43849030"/>
            <a:ext cx="583894" cy="418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637" y="385272"/>
            <a:ext cx="3311941" cy="49662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915" y="371972"/>
            <a:ext cx="2379465" cy="523220"/>
          </a:xfrm>
          <a:prstGeom prst="rect">
            <a:avLst/>
          </a:prstGeom>
        </p:spPr>
      </p:pic>
      <p:sp>
        <p:nvSpPr>
          <p:cNvPr id="18" name="文本框 18"/>
          <p:cNvSpPr txBox="1"/>
          <p:nvPr/>
        </p:nvSpPr>
        <p:spPr>
          <a:xfrm>
            <a:off x="829384" y="6039131"/>
            <a:ext cx="3487639" cy="2813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300" normalizeH="0" baseline="0" noProof="0" dirty="0">
                <a:ln>
                  <a:noFill/>
                </a:ln>
                <a:solidFill>
                  <a:srgbClr val="F9F9F9"/>
                </a:solidFill>
                <a:effectLst/>
                <a:uLnTx/>
                <a:uFillTx/>
                <a:latin typeface="方正小标宋简体" panose="02010601030101010101" pitchFamily="65" charset="-122"/>
                <a:ea typeface="方正小标宋简体" panose="02010601030101010101" pitchFamily="65" charset="-122"/>
                <a:cs typeface="+mn-cs"/>
              </a:rPr>
              <a:t>艰苦创业  开拓创新  争创一流</a:t>
            </a:r>
            <a:endParaRPr kumimoji="0" lang="en-US" altLang="zh-CN" sz="1600" b="0" i="0" u="none" strike="noStrike" kern="1200" cap="none" spc="300" normalizeH="0" baseline="0" noProof="0" dirty="0">
              <a:ln>
                <a:noFill/>
              </a:ln>
              <a:solidFill>
                <a:srgbClr val="F9F9F9"/>
              </a:solidFill>
              <a:effectLst/>
              <a:uLnTx/>
              <a:uFillTx/>
              <a:latin typeface="方正小标宋简体" panose="02010601030101010101" pitchFamily="65" charset="-122"/>
              <a:ea typeface="方正小标宋简体" panose="02010601030101010101" pitchFamily="65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4095750" y="198580"/>
            <a:ext cx="4000500" cy="809561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271000"/>
            <a:ext cx="12192000" cy="4486176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2169350"/>
            <a:ext cx="12192000" cy="4689475"/>
          </a:xfrm>
          <a:prstGeom prst="rect">
            <a:avLst/>
          </a:prstGeom>
          <a:solidFill>
            <a:srgbClr val="2A357A">
              <a:alpha val="25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813481" y="535788"/>
            <a:ext cx="3862546" cy="4181475"/>
          </a:xfrm>
          <a:prstGeom prst="rect">
            <a:avLst/>
          </a:prstGeom>
          <a:solidFill>
            <a:srgbClr val="2A357A"/>
          </a:solidFill>
          <a:ln w="25400">
            <a:noFill/>
            <a:prstDash val="sysDash"/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688590" y="981944"/>
            <a:ext cx="32026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requirement analysis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701800" y="735116"/>
            <a:ext cx="1320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01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2084551" y="1430791"/>
            <a:ext cx="527050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701800" y="1694355"/>
            <a:ext cx="1320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02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2089150" y="2424780"/>
            <a:ext cx="527050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1701800" y="2690210"/>
            <a:ext cx="1320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03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2089150" y="3420635"/>
            <a:ext cx="527050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1701800" y="3686066"/>
            <a:ext cx="1320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04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2089150" y="4416491"/>
            <a:ext cx="527050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7200594" y="1008142"/>
            <a:ext cx="16634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0" i="0" u="none" strike="noStrike" kern="1200" cap="none" spc="0" normalizeH="0" baseline="0" noProof="0" dirty="0">
                <a:ln>
                  <a:noFill/>
                </a:ln>
                <a:solidFill>
                  <a:srgbClr val="1B51A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目录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7415036" y="1824907"/>
            <a:ext cx="1448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300" normalizeH="0" baseline="0" noProof="0" dirty="0">
                <a:ln>
                  <a:noFill/>
                </a:ln>
                <a:solidFill>
                  <a:srgbClr val="1B51A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AGENDA</a:t>
            </a:r>
            <a:endParaRPr kumimoji="0" lang="zh-CN" altLang="en-US" sz="1800" b="0" i="0" u="none" strike="noStrike" kern="1200" cap="none" spc="300" normalizeH="0" baseline="0" noProof="0" dirty="0">
              <a:ln>
                <a:noFill/>
              </a:ln>
              <a:solidFill>
                <a:srgbClr val="1B51A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714147" y="2880212"/>
            <a:ext cx="25389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cooperation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728453" y="3856474"/>
            <a:ext cx="28531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Production testing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354" y="334197"/>
            <a:ext cx="2448158" cy="538325"/>
          </a:xfrm>
          <a:prstGeom prst="rect">
            <a:avLst/>
          </a:prstGeom>
        </p:spPr>
      </p:pic>
      <p:sp>
        <p:nvSpPr>
          <p:cNvPr id="21" name="文本框 18"/>
          <p:cNvSpPr txBox="1"/>
          <p:nvPr/>
        </p:nvSpPr>
        <p:spPr>
          <a:xfrm>
            <a:off x="4002809" y="6163401"/>
            <a:ext cx="4113358" cy="2813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300" normalizeH="0" baseline="0" noProof="0" dirty="0">
                <a:ln>
                  <a:noFill/>
                </a:ln>
                <a:solidFill>
                  <a:srgbClr val="F9F9F9"/>
                </a:solidFill>
                <a:effectLst/>
                <a:uLnTx/>
                <a:uFillTx/>
                <a:latin typeface="方正小标宋简体" panose="02010601030101010101" pitchFamily="65" charset="-122"/>
                <a:ea typeface="方正小标宋简体" panose="02010601030101010101" pitchFamily="65" charset="-122"/>
                <a:cs typeface="+mn-cs"/>
              </a:rPr>
              <a:t>- </a:t>
            </a:r>
            <a:r>
              <a:rPr kumimoji="0" lang="zh-CN" altLang="en-US" sz="1600" b="0" i="0" u="none" strike="noStrike" kern="1200" cap="none" spc="300" normalizeH="0" baseline="0" noProof="0" dirty="0">
                <a:ln>
                  <a:noFill/>
                </a:ln>
                <a:solidFill>
                  <a:srgbClr val="F9F9F9"/>
                </a:solidFill>
                <a:effectLst/>
                <a:uLnTx/>
                <a:uFillTx/>
                <a:latin typeface="方正小标宋简体" panose="02010601030101010101" pitchFamily="65" charset="-122"/>
                <a:ea typeface="方正小标宋简体" panose="02010601030101010101" pitchFamily="65" charset="-122"/>
                <a:cs typeface="+mn-cs"/>
              </a:rPr>
              <a:t>艰苦创业  开拓创新  争创一流 </a:t>
            </a:r>
            <a:r>
              <a:rPr kumimoji="0" lang="en-US" altLang="zh-CN" sz="1600" b="0" i="0" u="none" strike="noStrike" kern="1200" cap="none" spc="300" normalizeH="0" baseline="0" noProof="0" dirty="0">
                <a:ln>
                  <a:noFill/>
                </a:ln>
                <a:solidFill>
                  <a:srgbClr val="F9F9F9"/>
                </a:solidFill>
                <a:effectLst/>
                <a:uLnTx/>
                <a:uFillTx/>
                <a:latin typeface="方正小标宋简体" panose="02010601030101010101" pitchFamily="65" charset="-122"/>
                <a:ea typeface="方正小标宋简体" panose="02010601030101010101" pitchFamily="65" charset="-122"/>
                <a:cs typeface="+mn-cs"/>
              </a:rPr>
              <a:t>-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28102D8-88BD-BA48-B7D0-6BB2DCF0AB55}"/>
              </a:ext>
            </a:extLst>
          </p:cNvPr>
          <p:cNvSpPr txBox="1"/>
          <p:nvPr/>
        </p:nvSpPr>
        <p:spPr>
          <a:xfrm>
            <a:off x="2714146" y="1873525"/>
            <a:ext cx="25389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item design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-648227" y="143439"/>
            <a:ext cx="12852927" cy="1247948"/>
            <a:chOff x="-584727" y="-1"/>
            <a:chExt cx="11737655" cy="1139661"/>
          </a:xfrm>
        </p:grpSpPr>
        <p:sp>
          <p:nvSpPr>
            <p:cNvPr id="15" name="矩形 14"/>
            <p:cNvSpPr/>
            <p:nvPr/>
          </p:nvSpPr>
          <p:spPr>
            <a:xfrm>
              <a:off x="0" y="0"/>
              <a:ext cx="11152928" cy="548640"/>
            </a:xfrm>
            <a:prstGeom prst="rect">
              <a:avLst/>
            </a:prstGeom>
            <a:gradFill flip="none" rotWithShape="1">
              <a:gsLst>
                <a:gs pos="0">
                  <a:srgbClr val="3D7BDF"/>
                </a:gs>
                <a:gs pos="99000">
                  <a:srgbClr val="1B51A9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任意多边形: 形状 15"/>
            <p:cNvSpPr/>
            <p:nvPr/>
          </p:nvSpPr>
          <p:spPr>
            <a:xfrm>
              <a:off x="-584727" y="-1"/>
              <a:ext cx="5124453" cy="548640"/>
            </a:xfrm>
            <a:custGeom>
              <a:avLst/>
              <a:gdLst>
                <a:gd name="connsiteX0" fmla="*/ 0 w 5124453"/>
                <a:gd name="connsiteY0" fmla="*/ 548640 h 548640"/>
                <a:gd name="connsiteX1" fmla="*/ 5124453 w 5124453"/>
                <a:gd name="connsiteY1" fmla="*/ 548640 h 548640"/>
                <a:gd name="connsiteX2" fmla="*/ 4766306 w 5124453"/>
                <a:gd name="connsiteY2" fmla="*/ 0 h 548640"/>
                <a:gd name="connsiteX3" fmla="*/ 584727 w 5124453"/>
                <a:gd name="connsiteY3" fmla="*/ 0 h 548640"/>
                <a:gd name="connsiteX4" fmla="*/ 584727 w 5124453"/>
                <a:gd name="connsiteY4" fmla="*/ 548639 h 548640"/>
                <a:gd name="connsiteX5" fmla="*/ 1 w 5124453"/>
                <a:gd name="connsiteY5" fmla="*/ 548639 h 548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24453" h="548640">
                  <a:moveTo>
                    <a:pt x="0" y="548640"/>
                  </a:moveTo>
                  <a:lnTo>
                    <a:pt x="5124453" y="548640"/>
                  </a:lnTo>
                  <a:lnTo>
                    <a:pt x="4766306" y="0"/>
                  </a:lnTo>
                  <a:lnTo>
                    <a:pt x="584727" y="0"/>
                  </a:lnTo>
                  <a:lnTo>
                    <a:pt x="584727" y="548639"/>
                  </a:lnTo>
                  <a:lnTo>
                    <a:pt x="1" y="548639"/>
                  </a:lnTo>
                  <a:close/>
                </a:path>
              </a:pathLst>
            </a:custGeom>
            <a:solidFill>
              <a:srgbClr val="3D7BDF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437478" y="43486"/>
              <a:ext cx="3514658" cy="10961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</a:rPr>
                <a:t>requirement analysis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300" normalizeH="0" baseline="0" noProof="0" dirty="0">
                <a:ln>
                  <a:noFill/>
                </a:ln>
                <a:solidFill>
                  <a:srgbClr val="FAFAFC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20" name="图片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9233" y="254666"/>
            <a:ext cx="1793803" cy="394439"/>
          </a:xfrm>
          <a:prstGeom prst="rect">
            <a:avLst/>
          </a:prstGeom>
        </p:spPr>
      </p:pic>
      <p:sp>
        <p:nvSpPr>
          <p:cNvPr id="18" name="文本框 18"/>
          <p:cNvSpPr txBox="1"/>
          <p:nvPr/>
        </p:nvSpPr>
        <p:spPr>
          <a:xfrm>
            <a:off x="4352180" y="6311380"/>
            <a:ext cx="3487639" cy="2813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600" normalizeH="0" baseline="0" noProof="0" dirty="0">
                <a:ln>
                  <a:noFill/>
                </a:ln>
                <a:solidFill>
                  <a:srgbClr val="1B51A9"/>
                </a:solidFill>
                <a:effectLst/>
                <a:uLnTx/>
                <a:uFillTx/>
                <a:latin typeface="方正小标宋简体" panose="02010601030101010101" pitchFamily="65" charset="-122"/>
                <a:ea typeface="方正小标宋简体" panose="02010601030101010101" pitchFamily="65" charset="-122"/>
                <a:cs typeface="+mn-cs"/>
              </a:rPr>
              <a:t>厚德健行</a:t>
            </a:r>
            <a:endParaRPr kumimoji="0" lang="en-US" altLang="zh-CN" sz="1600" b="0" i="0" u="none" strike="noStrike" kern="1200" cap="none" spc="600" normalizeH="0" baseline="0" noProof="0" dirty="0">
              <a:ln>
                <a:noFill/>
              </a:ln>
              <a:solidFill>
                <a:srgbClr val="1B51A9"/>
              </a:solidFill>
              <a:effectLst/>
              <a:uLnTx/>
              <a:uFillTx/>
              <a:latin typeface="方正小标宋简体" panose="02010601030101010101" pitchFamily="65" charset="-122"/>
              <a:ea typeface="方正小标宋简体" panose="02010601030101010101" pitchFamily="65" charset="-122"/>
              <a:cs typeface="+mn-cs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541B136D-331E-8347-17CA-B8CADEF6AB00}"/>
              </a:ext>
            </a:extLst>
          </p:cNvPr>
          <p:cNvSpPr/>
          <p:nvPr/>
        </p:nvSpPr>
        <p:spPr>
          <a:xfrm>
            <a:off x="1838325" y="1391387"/>
            <a:ext cx="2676525" cy="10470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Algorithms</a:t>
            </a:r>
            <a:endParaRPr lang="zh-CN" altLang="en-US" dirty="0"/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F60C7DDD-5680-4341-CE75-9BECAEC9013A}"/>
              </a:ext>
            </a:extLst>
          </p:cNvPr>
          <p:cNvSpPr/>
          <p:nvPr/>
        </p:nvSpPr>
        <p:spPr>
          <a:xfrm>
            <a:off x="1838323" y="4740860"/>
            <a:ext cx="2676525" cy="10470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GUI</a:t>
            </a:r>
            <a:endParaRPr lang="zh-CN" altLang="en-US" dirty="0"/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7A5FC89B-DEB5-F291-1250-F8EB63173718}"/>
              </a:ext>
            </a:extLst>
          </p:cNvPr>
          <p:cNvSpPr/>
          <p:nvPr/>
        </p:nvSpPr>
        <p:spPr>
          <a:xfrm>
            <a:off x="1838323" y="3046669"/>
            <a:ext cx="2676525" cy="10470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Connection Design</a:t>
            </a:r>
            <a:endParaRPr lang="zh-CN" altLang="en-US" dirty="0"/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3338DA83-DEB0-40AD-E8A4-D88079A39600}"/>
              </a:ext>
            </a:extLst>
          </p:cNvPr>
          <p:cNvCxnSpPr>
            <a:stCxn id="14" idx="2"/>
            <a:endCxn id="22" idx="0"/>
          </p:cNvCxnSpPr>
          <p:nvPr/>
        </p:nvCxnSpPr>
        <p:spPr>
          <a:xfrm flipH="1">
            <a:off x="3176586" y="2438400"/>
            <a:ext cx="2" cy="608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E101D65F-D4F8-E28E-8098-60D4BA36EA67}"/>
              </a:ext>
            </a:extLst>
          </p:cNvPr>
          <p:cNvCxnSpPr>
            <a:stCxn id="22" idx="2"/>
            <a:endCxn id="21" idx="0"/>
          </p:cNvCxnSpPr>
          <p:nvPr/>
        </p:nvCxnSpPr>
        <p:spPr>
          <a:xfrm>
            <a:off x="3176586" y="4093682"/>
            <a:ext cx="0" cy="6471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D65D8FD9-9EF1-5604-4E59-DB384D58FDE5}"/>
              </a:ext>
            </a:extLst>
          </p:cNvPr>
          <p:cNvSpPr/>
          <p:nvPr/>
        </p:nvSpPr>
        <p:spPr>
          <a:xfrm>
            <a:off x="6886575" y="936092"/>
            <a:ext cx="1733550" cy="52461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Dijkstra</a:t>
            </a:r>
            <a:endParaRPr lang="zh-CN" altLang="en-US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DA7F863B-7AA1-E15A-D4B3-8CF29FD92BDE}"/>
              </a:ext>
            </a:extLst>
          </p:cNvPr>
          <p:cNvSpPr/>
          <p:nvPr/>
        </p:nvSpPr>
        <p:spPr>
          <a:xfrm>
            <a:off x="6877050" y="1652587"/>
            <a:ext cx="1733550" cy="52461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Bellman</a:t>
            </a:r>
            <a:endParaRPr lang="zh-CN" altLang="en-US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19E4EB6B-D817-E288-F159-18BBE26F655D}"/>
              </a:ext>
            </a:extLst>
          </p:cNvPr>
          <p:cNvSpPr/>
          <p:nvPr/>
        </p:nvSpPr>
        <p:spPr>
          <a:xfrm>
            <a:off x="6877050" y="2417841"/>
            <a:ext cx="1733550" cy="52461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SPFA</a:t>
            </a:r>
            <a:endParaRPr lang="zh-CN" altLang="en-US" dirty="0"/>
          </a:p>
        </p:txBody>
      </p: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A0489C61-A5C1-A534-C4B9-DB0A6ADDF9E6}"/>
              </a:ext>
            </a:extLst>
          </p:cNvPr>
          <p:cNvCxnSpPr>
            <a:stCxn id="14" idx="3"/>
            <a:endCxn id="29" idx="1"/>
          </p:cNvCxnSpPr>
          <p:nvPr/>
        </p:nvCxnSpPr>
        <p:spPr>
          <a:xfrm flipV="1">
            <a:off x="4514850" y="1914893"/>
            <a:ext cx="236220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连接符: 肘形 35">
            <a:extLst>
              <a:ext uri="{FF2B5EF4-FFF2-40B4-BE49-F238E27FC236}">
                <a16:creationId xmlns:a16="http://schemas.microsoft.com/office/drawing/2014/main" id="{ECA89AF5-A194-DBDE-99C0-F28164A29ABF}"/>
              </a:ext>
            </a:extLst>
          </p:cNvPr>
          <p:cNvCxnSpPr>
            <a:stCxn id="14" idx="3"/>
            <a:endCxn id="27" idx="1"/>
          </p:cNvCxnSpPr>
          <p:nvPr/>
        </p:nvCxnSpPr>
        <p:spPr>
          <a:xfrm flipV="1">
            <a:off x="4514850" y="1198398"/>
            <a:ext cx="2371725" cy="71649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连接符: 肘形 37">
            <a:extLst>
              <a:ext uri="{FF2B5EF4-FFF2-40B4-BE49-F238E27FC236}">
                <a16:creationId xmlns:a16="http://schemas.microsoft.com/office/drawing/2014/main" id="{BB0C89C4-5423-C994-ADE2-2014D2C88AC4}"/>
              </a:ext>
            </a:extLst>
          </p:cNvPr>
          <p:cNvCxnSpPr>
            <a:stCxn id="14" idx="3"/>
            <a:endCxn id="30" idx="1"/>
          </p:cNvCxnSpPr>
          <p:nvPr/>
        </p:nvCxnSpPr>
        <p:spPr>
          <a:xfrm>
            <a:off x="4514850" y="1914894"/>
            <a:ext cx="2362200" cy="7652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1C6CC8D0-86EA-964A-C78A-F593F61061D7}"/>
              </a:ext>
            </a:extLst>
          </p:cNvPr>
          <p:cNvCxnSpPr>
            <a:cxnSpLocks/>
            <a:stCxn id="22" idx="3"/>
            <a:endCxn id="43" idx="1"/>
          </p:cNvCxnSpPr>
          <p:nvPr/>
        </p:nvCxnSpPr>
        <p:spPr>
          <a:xfrm>
            <a:off x="4514848" y="3570176"/>
            <a:ext cx="2419352" cy="166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>
            <a:extLst>
              <a:ext uri="{FF2B5EF4-FFF2-40B4-BE49-F238E27FC236}">
                <a16:creationId xmlns:a16="http://schemas.microsoft.com/office/drawing/2014/main" id="{90FDD18F-1D9E-E708-C0FE-EF30C0DC23FE}"/>
              </a:ext>
            </a:extLst>
          </p:cNvPr>
          <p:cNvSpPr/>
          <p:nvPr/>
        </p:nvSpPr>
        <p:spPr>
          <a:xfrm>
            <a:off x="6934200" y="3132091"/>
            <a:ext cx="2867022" cy="909483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Encapsulated as an object</a:t>
            </a:r>
            <a:endParaRPr lang="zh-CN" altLang="en-US" dirty="0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A023BB1D-1A4B-F2D2-448B-DC84B4414298}"/>
              </a:ext>
            </a:extLst>
          </p:cNvPr>
          <p:cNvSpPr/>
          <p:nvPr/>
        </p:nvSpPr>
        <p:spPr>
          <a:xfrm>
            <a:off x="6953996" y="4417271"/>
            <a:ext cx="1771646" cy="43968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input</a:t>
            </a:r>
            <a:endParaRPr lang="zh-CN" altLang="en-US" dirty="0"/>
          </a:p>
        </p:txBody>
      </p:sp>
      <p:cxnSp>
        <p:nvCxnSpPr>
          <p:cNvPr id="55" name="连接符: 肘形 54">
            <a:extLst>
              <a:ext uri="{FF2B5EF4-FFF2-40B4-BE49-F238E27FC236}">
                <a16:creationId xmlns:a16="http://schemas.microsoft.com/office/drawing/2014/main" id="{5BF21343-3696-C8D6-178D-2F0CA7D99F13}"/>
              </a:ext>
            </a:extLst>
          </p:cNvPr>
          <p:cNvCxnSpPr>
            <a:cxnSpLocks/>
            <a:stCxn id="21" idx="3"/>
            <a:endCxn id="47" idx="1"/>
          </p:cNvCxnSpPr>
          <p:nvPr/>
        </p:nvCxnSpPr>
        <p:spPr>
          <a:xfrm flipV="1">
            <a:off x="4514848" y="4637112"/>
            <a:ext cx="2439148" cy="627255"/>
          </a:xfrm>
          <a:prstGeom prst="bentConnector3">
            <a:avLst>
              <a:gd name="adj1" fmla="val 4765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>
            <a:extLst>
              <a:ext uri="{FF2B5EF4-FFF2-40B4-BE49-F238E27FC236}">
                <a16:creationId xmlns:a16="http://schemas.microsoft.com/office/drawing/2014/main" id="{CC2E3C20-4AE0-F0E2-DEE1-540D428E33A3}"/>
              </a:ext>
            </a:extLst>
          </p:cNvPr>
          <p:cNvSpPr/>
          <p:nvPr/>
        </p:nvSpPr>
        <p:spPr>
          <a:xfrm>
            <a:off x="6963525" y="5069410"/>
            <a:ext cx="1771646" cy="43968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choice</a:t>
            </a:r>
            <a:endParaRPr lang="zh-CN" altLang="en-US" dirty="0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1ACDE7E9-2F41-82A8-1965-D1EDC7FE908A}"/>
              </a:ext>
            </a:extLst>
          </p:cNvPr>
          <p:cNvSpPr/>
          <p:nvPr/>
        </p:nvSpPr>
        <p:spPr>
          <a:xfrm>
            <a:off x="6953996" y="5684125"/>
            <a:ext cx="1771646" cy="43968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canvas</a:t>
            </a:r>
            <a:endParaRPr lang="zh-CN" altLang="en-US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8681D1EC-0233-1690-73CF-1161B3709E68}"/>
              </a:ext>
            </a:extLst>
          </p:cNvPr>
          <p:cNvCxnSpPr>
            <a:stCxn id="21" idx="3"/>
            <a:endCxn id="61" idx="1"/>
          </p:cNvCxnSpPr>
          <p:nvPr/>
        </p:nvCxnSpPr>
        <p:spPr>
          <a:xfrm>
            <a:off x="4514848" y="5264367"/>
            <a:ext cx="2448677" cy="248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连接符: 肘形 65">
            <a:extLst>
              <a:ext uri="{FF2B5EF4-FFF2-40B4-BE49-F238E27FC236}">
                <a16:creationId xmlns:a16="http://schemas.microsoft.com/office/drawing/2014/main" id="{98C9B76C-491B-294F-8C44-FB149F16C414}"/>
              </a:ext>
            </a:extLst>
          </p:cNvPr>
          <p:cNvCxnSpPr>
            <a:stCxn id="21" idx="3"/>
            <a:endCxn id="62" idx="1"/>
          </p:cNvCxnSpPr>
          <p:nvPr/>
        </p:nvCxnSpPr>
        <p:spPr>
          <a:xfrm>
            <a:off x="4514848" y="5264367"/>
            <a:ext cx="2439148" cy="639599"/>
          </a:xfrm>
          <a:prstGeom prst="bentConnector3">
            <a:avLst>
              <a:gd name="adj1" fmla="val 4765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-648227" y="57714"/>
            <a:ext cx="12852927" cy="600771"/>
            <a:chOff x="-584727" y="-1"/>
            <a:chExt cx="11737655" cy="548641"/>
          </a:xfrm>
        </p:grpSpPr>
        <p:sp>
          <p:nvSpPr>
            <p:cNvPr id="15" name="矩形 14"/>
            <p:cNvSpPr/>
            <p:nvPr/>
          </p:nvSpPr>
          <p:spPr>
            <a:xfrm>
              <a:off x="0" y="0"/>
              <a:ext cx="11152928" cy="548640"/>
            </a:xfrm>
            <a:prstGeom prst="rect">
              <a:avLst/>
            </a:prstGeom>
            <a:gradFill flip="none" rotWithShape="1">
              <a:gsLst>
                <a:gs pos="0">
                  <a:srgbClr val="3D7BDF"/>
                </a:gs>
                <a:gs pos="99000">
                  <a:srgbClr val="1B51A9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任意多边形: 形状 15"/>
            <p:cNvSpPr/>
            <p:nvPr/>
          </p:nvSpPr>
          <p:spPr>
            <a:xfrm>
              <a:off x="-584727" y="-1"/>
              <a:ext cx="5124453" cy="548640"/>
            </a:xfrm>
            <a:custGeom>
              <a:avLst/>
              <a:gdLst>
                <a:gd name="connsiteX0" fmla="*/ 0 w 5124453"/>
                <a:gd name="connsiteY0" fmla="*/ 548640 h 548640"/>
                <a:gd name="connsiteX1" fmla="*/ 5124453 w 5124453"/>
                <a:gd name="connsiteY1" fmla="*/ 548640 h 548640"/>
                <a:gd name="connsiteX2" fmla="*/ 4766306 w 5124453"/>
                <a:gd name="connsiteY2" fmla="*/ 0 h 548640"/>
                <a:gd name="connsiteX3" fmla="*/ 584727 w 5124453"/>
                <a:gd name="connsiteY3" fmla="*/ 0 h 548640"/>
                <a:gd name="connsiteX4" fmla="*/ 584727 w 5124453"/>
                <a:gd name="connsiteY4" fmla="*/ 548639 h 548640"/>
                <a:gd name="connsiteX5" fmla="*/ 1 w 5124453"/>
                <a:gd name="connsiteY5" fmla="*/ 548639 h 548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24453" h="548640">
                  <a:moveTo>
                    <a:pt x="0" y="548640"/>
                  </a:moveTo>
                  <a:lnTo>
                    <a:pt x="5124453" y="548640"/>
                  </a:lnTo>
                  <a:lnTo>
                    <a:pt x="4766306" y="0"/>
                  </a:lnTo>
                  <a:lnTo>
                    <a:pt x="584727" y="0"/>
                  </a:lnTo>
                  <a:lnTo>
                    <a:pt x="584727" y="548639"/>
                  </a:lnTo>
                  <a:lnTo>
                    <a:pt x="1" y="548639"/>
                  </a:lnTo>
                  <a:close/>
                </a:path>
              </a:pathLst>
            </a:custGeom>
            <a:solidFill>
              <a:srgbClr val="3D7BDF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437478" y="43486"/>
              <a:ext cx="3514658" cy="421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400" spc="300" dirty="0">
                  <a:solidFill>
                    <a:srgbClr val="FAFAF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GUI Design</a:t>
              </a:r>
              <a:endParaRPr kumimoji="0" lang="zh-CN" altLang="en-US" sz="2400" b="0" i="0" u="none" strike="noStrike" kern="1200" cap="none" spc="300" normalizeH="0" baseline="0" noProof="0" dirty="0">
                <a:ln>
                  <a:noFill/>
                </a:ln>
                <a:solidFill>
                  <a:srgbClr val="FAFAFC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cxnSp>
        <p:nvCxnSpPr>
          <p:cNvPr id="24" name="直接连接符 23"/>
          <p:cNvCxnSpPr/>
          <p:nvPr/>
        </p:nvCxnSpPr>
        <p:spPr>
          <a:xfrm>
            <a:off x="10453687" y="6035675"/>
            <a:ext cx="1042988" cy="0"/>
          </a:xfrm>
          <a:prstGeom prst="line">
            <a:avLst/>
          </a:prstGeom>
          <a:ln w="31750" cap="rnd">
            <a:solidFill>
              <a:srgbClr val="242E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图片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9233" y="254666"/>
            <a:ext cx="1793803" cy="394439"/>
          </a:xfrm>
          <a:prstGeom prst="rect">
            <a:avLst/>
          </a:prstGeom>
        </p:spPr>
      </p:pic>
      <p:sp>
        <p:nvSpPr>
          <p:cNvPr id="18" name="文本框 18"/>
          <p:cNvSpPr txBox="1"/>
          <p:nvPr/>
        </p:nvSpPr>
        <p:spPr>
          <a:xfrm>
            <a:off x="4352180" y="6311380"/>
            <a:ext cx="3487639" cy="2813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600" normalizeH="0" baseline="0" noProof="0" dirty="0">
                <a:ln>
                  <a:noFill/>
                </a:ln>
                <a:solidFill>
                  <a:srgbClr val="1B51A9"/>
                </a:solidFill>
                <a:effectLst/>
                <a:uLnTx/>
                <a:uFillTx/>
                <a:latin typeface="方正小标宋简体" panose="02010601030101010101" pitchFamily="65" charset="-122"/>
                <a:ea typeface="方正小标宋简体" panose="02010601030101010101" pitchFamily="65" charset="-122"/>
                <a:cs typeface="+mn-cs"/>
              </a:rPr>
              <a:t>厚德健行</a:t>
            </a:r>
            <a:endParaRPr kumimoji="0" lang="en-US" altLang="zh-CN" sz="1600" b="0" i="0" u="none" strike="noStrike" kern="1200" cap="none" spc="600" normalizeH="0" baseline="0" noProof="0" dirty="0">
              <a:ln>
                <a:noFill/>
              </a:ln>
              <a:solidFill>
                <a:srgbClr val="1B51A9"/>
              </a:solidFill>
              <a:effectLst/>
              <a:uLnTx/>
              <a:uFillTx/>
              <a:latin typeface="方正小标宋简体" panose="02010601030101010101" pitchFamily="65" charset="-122"/>
              <a:ea typeface="方正小标宋简体" panose="02010601030101010101" pitchFamily="65" charset="-122"/>
              <a:cs typeface="+mn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340801F-138F-F3C9-3090-75E535D2CB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6676" y="943964"/>
            <a:ext cx="7839819" cy="4206627"/>
          </a:xfrm>
          <a:prstGeom prst="rect">
            <a:avLst/>
          </a:prstGeom>
        </p:spPr>
      </p:pic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FAEC6ADF-2B9A-6753-F7A2-8E20BB6AF1D6}"/>
              </a:ext>
            </a:extLst>
          </p:cNvPr>
          <p:cNvCxnSpPr/>
          <p:nvPr/>
        </p:nvCxnSpPr>
        <p:spPr>
          <a:xfrm>
            <a:off x="7610475" y="1162050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8E5D5F68-A96B-F831-36E6-512B12715D6B}"/>
              </a:ext>
            </a:extLst>
          </p:cNvPr>
          <p:cNvSpPr/>
          <p:nvPr/>
        </p:nvSpPr>
        <p:spPr>
          <a:xfrm>
            <a:off x="6838950" y="962025"/>
            <a:ext cx="915144" cy="8858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B7D3279-2413-B236-C49C-98956CB9C458}"/>
              </a:ext>
            </a:extLst>
          </p:cNvPr>
          <p:cNvSpPr txBox="1"/>
          <p:nvPr/>
        </p:nvSpPr>
        <p:spPr>
          <a:xfrm>
            <a:off x="8829675" y="962025"/>
            <a:ext cx="259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Choice button</a:t>
            </a:r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8D9DEEC-ADB4-1F2C-7266-9532129F9CCB}"/>
              </a:ext>
            </a:extLst>
          </p:cNvPr>
          <p:cNvSpPr/>
          <p:nvPr/>
        </p:nvSpPr>
        <p:spPr>
          <a:xfrm>
            <a:off x="6838949" y="2039646"/>
            <a:ext cx="1000869" cy="18465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4334BD5B-0970-39D5-FB86-3AE2A6CA4357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7839818" y="2962922"/>
            <a:ext cx="13232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89FFC590-37D8-148B-9160-DB5D1C726D2B}"/>
              </a:ext>
            </a:extLst>
          </p:cNvPr>
          <p:cNvSpPr txBox="1"/>
          <p:nvPr/>
        </p:nvSpPr>
        <p:spPr>
          <a:xfrm>
            <a:off x="9229725" y="2457450"/>
            <a:ext cx="1933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Graph input text area</a:t>
            </a:r>
            <a:endParaRPr lang="zh-CN" altLang="en-US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EE832439-8B2F-ABF8-AE0B-36B4C0DD61BA}"/>
              </a:ext>
            </a:extLst>
          </p:cNvPr>
          <p:cNvSpPr/>
          <p:nvPr/>
        </p:nvSpPr>
        <p:spPr>
          <a:xfrm>
            <a:off x="600075" y="1476375"/>
            <a:ext cx="3457575" cy="2819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A3FF538F-CBFE-F70E-0730-DD8BF848B13D}"/>
              </a:ext>
            </a:extLst>
          </p:cNvPr>
          <p:cNvCxnSpPr>
            <a:stCxn id="3" idx="2"/>
          </p:cNvCxnSpPr>
          <p:nvPr/>
        </p:nvCxnSpPr>
        <p:spPr>
          <a:xfrm>
            <a:off x="3853234" y="5150591"/>
            <a:ext cx="13915" cy="4474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C6469CE1-A4A8-6808-FE77-1B05E3C96F6B}"/>
              </a:ext>
            </a:extLst>
          </p:cNvPr>
          <p:cNvSpPr txBox="1"/>
          <p:nvPr/>
        </p:nvSpPr>
        <p:spPr>
          <a:xfrm>
            <a:off x="2300287" y="5746246"/>
            <a:ext cx="3239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Graph Showing Canvas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-660927" y="9153"/>
            <a:ext cx="12852927" cy="600771"/>
            <a:chOff x="-584727" y="-1"/>
            <a:chExt cx="11737655" cy="548641"/>
          </a:xfrm>
        </p:grpSpPr>
        <p:sp>
          <p:nvSpPr>
            <p:cNvPr id="15" name="矩形 14"/>
            <p:cNvSpPr/>
            <p:nvPr/>
          </p:nvSpPr>
          <p:spPr>
            <a:xfrm>
              <a:off x="0" y="0"/>
              <a:ext cx="11152928" cy="548640"/>
            </a:xfrm>
            <a:prstGeom prst="rect">
              <a:avLst/>
            </a:prstGeom>
            <a:gradFill flip="none" rotWithShape="1">
              <a:gsLst>
                <a:gs pos="0">
                  <a:srgbClr val="3D7BDF"/>
                </a:gs>
                <a:gs pos="99000">
                  <a:srgbClr val="1B51A9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任意多边形: 形状 15"/>
            <p:cNvSpPr/>
            <p:nvPr/>
          </p:nvSpPr>
          <p:spPr>
            <a:xfrm>
              <a:off x="-584727" y="-1"/>
              <a:ext cx="5124453" cy="548640"/>
            </a:xfrm>
            <a:custGeom>
              <a:avLst/>
              <a:gdLst>
                <a:gd name="connsiteX0" fmla="*/ 0 w 5124453"/>
                <a:gd name="connsiteY0" fmla="*/ 548640 h 548640"/>
                <a:gd name="connsiteX1" fmla="*/ 5124453 w 5124453"/>
                <a:gd name="connsiteY1" fmla="*/ 548640 h 548640"/>
                <a:gd name="connsiteX2" fmla="*/ 4766306 w 5124453"/>
                <a:gd name="connsiteY2" fmla="*/ 0 h 548640"/>
                <a:gd name="connsiteX3" fmla="*/ 584727 w 5124453"/>
                <a:gd name="connsiteY3" fmla="*/ 0 h 548640"/>
                <a:gd name="connsiteX4" fmla="*/ 584727 w 5124453"/>
                <a:gd name="connsiteY4" fmla="*/ 548639 h 548640"/>
                <a:gd name="connsiteX5" fmla="*/ 1 w 5124453"/>
                <a:gd name="connsiteY5" fmla="*/ 548639 h 548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24453" h="548640">
                  <a:moveTo>
                    <a:pt x="0" y="548640"/>
                  </a:moveTo>
                  <a:lnTo>
                    <a:pt x="5124453" y="548640"/>
                  </a:lnTo>
                  <a:lnTo>
                    <a:pt x="4766306" y="0"/>
                  </a:lnTo>
                  <a:lnTo>
                    <a:pt x="584727" y="0"/>
                  </a:lnTo>
                  <a:lnTo>
                    <a:pt x="584727" y="548639"/>
                  </a:lnTo>
                  <a:lnTo>
                    <a:pt x="1" y="548639"/>
                  </a:lnTo>
                  <a:close/>
                </a:path>
              </a:pathLst>
            </a:custGeom>
            <a:solidFill>
              <a:srgbClr val="3D7BDF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437478" y="43486"/>
              <a:ext cx="3514658" cy="421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0" i="0" u="none" strike="noStrike" kern="1200" cap="none" spc="300" normalizeH="0" baseline="0" noProof="0" dirty="0">
                  <a:ln>
                    <a:noFill/>
                  </a:ln>
                  <a:solidFill>
                    <a:srgbClr val="FAFAFC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Code </a:t>
              </a:r>
              <a:r>
                <a:rPr lang="en-US" altLang="zh-CN" sz="2400" spc="300" dirty="0">
                  <a:solidFill>
                    <a:srgbClr val="FAFAF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</a:t>
              </a:r>
              <a:r>
                <a:rPr kumimoji="0" lang="en-US" altLang="zh-CN" sz="24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AFAFC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esign</a:t>
              </a:r>
              <a:endParaRPr kumimoji="0" lang="zh-CN" altLang="en-US" sz="2400" b="0" i="0" u="none" strike="noStrike" kern="1200" cap="none" spc="300" normalizeH="0" baseline="0" noProof="0" dirty="0">
                <a:ln>
                  <a:noFill/>
                </a:ln>
                <a:solidFill>
                  <a:srgbClr val="FAFAFC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cxnSp>
        <p:nvCxnSpPr>
          <p:cNvPr id="29" name="直接连接符 28"/>
          <p:cNvCxnSpPr/>
          <p:nvPr/>
        </p:nvCxnSpPr>
        <p:spPr>
          <a:xfrm>
            <a:off x="10453687" y="6416675"/>
            <a:ext cx="1042988" cy="0"/>
          </a:xfrm>
          <a:prstGeom prst="line">
            <a:avLst/>
          </a:prstGeom>
          <a:ln w="31750" cap="rnd">
            <a:solidFill>
              <a:srgbClr val="242E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图片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9233" y="254666"/>
            <a:ext cx="1793803" cy="394439"/>
          </a:xfrm>
          <a:prstGeom prst="rect">
            <a:avLst/>
          </a:prstGeom>
        </p:spPr>
      </p:pic>
      <p:sp>
        <p:nvSpPr>
          <p:cNvPr id="25" name="文本框 18"/>
          <p:cNvSpPr txBox="1"/>
          <p:nvPr/>
        </p:nvSpPr>
        <p:spPr>
          <a:xfrm>
            <a:off x="4352180" y="6311380"/>
            <a:ext cx="3487639" cy="2813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600" normalizeH="0" baseline="0" noProof="0" dirty="0">
                <a:ln>
                  <a:noFill/>
                </a:ln>
                <a:solidFill>
                  <a:srgbClr val="1B51A9"/>
                </a:solidFill>
                <a:effectLst/>
                <a:uLnTx/>
                <a:uFillTx/>
                <a:latin typeface="方正小标宋简体" panose="02010601030101010101" pitchFamily="65" charset="-122"/>
                <a:ea typeface="方正小标宋简体" panose="02010601030101010101" pitchFamily="65" charset="-122"/>
                <a:cs typeface="+mn-cs"/>
              </a:rPr>
              <a:t>厚德健行</a:t>
            </a:r>
            <a:endParaRPr kumimoji="0" lang="en-US" altLang="zh-CN" sz="1600" b="0" i="0" u="none" strike="noStrike" kern="1200" cap="none" spc="600" normalizeH="0" baseline="0" noProof="0" dirty="0">
              <a:ln>
                <a:noFill/>
              </a:ln>
              <a:solidFill>
                <a:srgbClr val="1B51A9"/>
              </a:solidFill>
              <a:effectLst/>
              <a:uLnTx/>
              <a:uFillTx/>
              <a:latin typeface="方正小标宋简体" panose="02010601030101010101" pitchFamily="65" charset="-122"/>
              <a:ea typeface="方正小标宋简体" panose="02010601030101010101" pitchFamily="65" charset="-122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79B850D-69BC-6F6C-C285-77B4CE94A8E2}"/>
              </a:ext>
            </a:extLst>
          </p:cNvPr>
          <p:cNvSpPr/>
          <p:nvPr/>
        </p:nvSpPr>
        <p:spPr>
          <a:xfrm>
            <a:off x="2124075" y="3175369"/>
            <a:ext cx="2000250" cy="704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JAVA</a:t>
            </a:r>
            <a:endParaRPr lang="zh-CN" altLang="en-US" dirty="0"/>
          </a:p>
        </p:txBody>
      </p:sp>
      <p:cxnSp>
        <p:nvCxnSpPr>
          <p:cNvPr id="4" name="连接符: 肘形 3">
            <a:extLst>
              <a:ext uri="{FF2B5EF4-FFF2-40B4-BE49-F238E27FC236}">
                <a16:creationId xmlns:a16="http://schemas.microsoft.com/office/drawing/2014/main" id="{F0F39B5F-9C10-4E9A-511A-9C2335F6BAD3}"/>
              </a:ext>
            </a:extLst>
          </p:cNvPr>
          <p:cNvCxnSpPr>
            <a:cxnSpLocks/>
            <a:stCxn id="2" idx="3"/>
            <a:endCxn id="6" idx="1"/>
          </p:cNvCxnSpPr>
          <p:nvPr/>
        </p:nvCxnSpPr>
        <p:spPr>
          <a:xfrm flipV="1">
            <a:off x="4124325" y="1137898"/>
            <a:ext cx="1681288" cy="238989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AC8C6444-3757-7E20-A937-85A95382BB50}"/>
              </a:ext>
            </a:extLst>
          </p:cNvPr>
          <p:cNvSpPr/>
          <p:nvPr/>
        </p:nvSpPr>
        <p:spPr>
          <a:xfrm>
            <a:off x="5805613" y="872166"/>
            <a:ext cx="2042985" cy="53146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GUI class</a:t>
            </a:r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6F4857C-CACF-D31C-4407-170016985020}"/>
              </a:ext>
            </a:extLst>
          </p:cNvPr>
          <p:cNvSpPr/>
          <p:nvPr/>
        </p:nvSpPr>
        <p:spPr>
          <a:xfrm>
            <a:off x="5805611" y="2538453"/>
            <a:ext cx="2042985" cy="495673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Dijkstra Class</a:t>
            </a:r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9B3757B-C9DF-5CC5-5B8B-093A6F70F6DC}"/>
              </a:ext>
            </a:extLst>
          </p:cNvPr>
          <p:cNvSpPr/>
          <p:nvPr/>
        </p:nvSpPr>
        <p:spPr>
          <a:xfrm>
            <a:off x="5805609" y="1740483"/>
            <a:ext cx="2042987" cy="495673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Painting Class</a:t>
            </a:r>
            <a:endParaRPr lang="zh-CN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A9A33C4-4B5A-E871-577A-D7CA11417DA1}"/>
              </a:ext>
            </a:extLst>
          </p:cNvPr>
          <p:cNvSpPr/>
          <p:nvPr/>
        </p:nvSpPr>
        <p:spPr>
          <a:xfrm>
            <a:off x="5805609" y="3434303"/>
            <a:ext cx="2042985" cy="495673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SPFA Class</a:t>
            </a:r>
            <a:endParaRPr lang="zh-CN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6D1E3E3-8BBA-FD49-D4C5-3A2E3A5484A2}"/>
              </a:ext>
            </a:extLst>
          </p:cNvPr>
          <p:cNvSpPr/>
          <p:nvPr/>
        </p:nvSpPr>
        <p:spPr>
          <a:xfrm>
            <a:off x="5848468" y="4405109"/>
            <a:ext cx="2000125" cy="495673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Bellman Class</a:t>
            </a:r>
            <a:endParaRPr lang="zh-CN" altLang="en-US" dirty="0"/>
          </a:p>
        </p:txBody>
      </p:sp>
      <p:cxnSp>
        <p:nvCxnSpPr>
          <p:cNvPr id="26" name="连接符: 肘形 25">
            <a:extLst>
              <a:ext uri="{FF2B5EF4-FFF2-40B4-BE49-F238E27FC236}">
                <a16:creationId xmlns:a16="http://schemas.microsoft.com/office/drawing/2014/main" id="{AA207879-EE48-D2BA-3935-0F79B29AC276}"/>
              </a:ext>
            </a:extLst>
          </p:cNvPr>
          <p:cNvCxnSpPr>
            <a:stCxn id="2" idx="3"/>
            <a:endCxn id="14" idx="1"/>
          </p:cNvCxnSpPr>
          <p:nvPr/>
        </p:nvCxnSpPr>
        <p:spPr>
          <a:xfrm flipV="1">
            <a:off x="4124325" y="1988320"/>
            <a:ext cx="1681284" cy="15394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连接符: 肘形 46">
            <a:extLst>
              <a:ext uri="{FF2B5EF4-FFF2-40B4-BE49-F238E27FC236}">
                <a16:creationId xmlns:a16="http://schemas.microsoft.com/office/drawing/2014/main" id="{3915C1ED-D7BA-CBF2-205E-46CC625B1844}"/>
              </a:ext>
            </a:extLst>
          </p:cNvPr>
          <p:cNvCxnSpPr>
            <a:stCxn id="2" idx="3"/>
            <a:endCxn id="12" idx="1"/>
          </p:cNvCxnSpPr>
          <p:nvPr/>
        </p:nvCxnSpPr>
        <p:spPr>
          <a:xfrm flipV="1">
            <a:off x="4124325" y="2786290"/>
            <a:ext cx="1681286" cy="741504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连接符: 肘形 50">
            <a:extLst>
              <a:ext uri="{FF2B5EF4-FFF2-40B4-BE49-F238E27FC236}">
                <a16:creationId xmlns:a16="http://schemas.microsoft.com/office/drawing/2014/main" id="{7206A8B3-B023-B593-CC17-D3EE42508383}"/>
              </a:ext>
            </a:extLst>
          </p:cNvPr>
          <p:cNvCxnSpPr>
            <a:stCxn id="2" idx="3"/>
            <a:endCxn id="19" idx="1"/>
          </p:cNvCxnSpPr>
          <p:nvPr/>
        </p:nvCxnSpPr>
        <p:spPr>
          <a:xfrm>
            <a:off x="4124325" y="3527794"/>
            <a:ext cx="1724143" cy="112515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>
            <a:extLst>
              <a:ext uri="{FF2B5EF4-FFF2-40B4-BE49-F238E27FC236}">
                <a16:creationId xmlns:a16="http://schemas.microsoft.com/office/drawing/2014/main" id="{44B8C29B-DAAF-2FC4-7259-212ADB4B6BE6}"/>
              </a:ext>
            </a:extLst>
          </p:cNvPr>
          <p:cNvSpPr/>
          <p:nvPr/>
        </p:nvSpPr>
        <p:spPr>
          <a:xfrm>
            <a:off x="5848468" y="5238750"/>
            <a:ext cx="2876432" cy="495673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Connection Class</a:t>
            </a:r>
            <a:endParaRPr lang="zh-CN" altLang="en-US" dirty="0"/>
          </a:p>
        </p:txBody>
      </p:sp>
      <p:cxnSp>
        <p:nvCxnSpPr>
          <p:cNvPr id="54" name="连接符: 肘形 53">
            <a:extLst>
              <a:ext uri="{FF2B5EF4-FFF2-40B4-BE49-F238E27FC236}">
                <a16:creationId xmlns:a16="http://schemas.microsoft.com/office/drawing/2014/main" id="{6CA31220-EC1C-9BE3-7974-67349C14B9E3}"/>
              </a:ext>
            </a:extLst>
          </p:cNvPr>
          <p:cNvCxnSpPr>
            <a:stCxn id="2" idx="3"/>
            <a:endCxn id="52" idx="1"/>
          </p:cNvCxnSpPr>
          <p:nvPr/>
        </p:nvCxnSpPr>
        <p:spPr>
          <a:xfrm>
            <a:off x="4124325" y="3527794"/>
            <a:ext cx="1724143" cy="195879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连接符: 肘形 55">
            <a:extLst>
              <a:ext uri="{FF2B5EF4-FFF2-40B4-BE49-F238E27FC236}">
                <a16:creationId xmlns:a16="http://schemas.microsoft.com/office/drawing/2014/main" id="{F9FA2D42-F094-C4B7-22F0-123B1F3153E5}"/>
              </a:ext>
            </a:extLst>
          </p:cNvPr>
          <p:cNvCxnSpPr>
            <a:stCxn id="2" idx="3"/>
            <a:endCxn id="18" idx="1"/>
          </p:cNvCxnSpPr>
          <p:nvPr/>
        </p:nvCxnSpPr>
        <p:spPr>
          <a:xfrm>
            <a:off x="4124325" y="3527794"/>
            <a:ext cx="1681284" cy="15434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-648227" y="143439"/>
            <a:ext cx="12852927" cy="600771"/>
            <a:chOff x="-584727" y="-1"/>
            <a:chExt cx="11737655" cy="548641"/>
          </a:xfrm>
        </p:grpSpPr>
        <p:sp>
          <p:nvSpPr>
            <p:cNvPr id="15" name="矩形 14"/>
            <p:cNvSpPr/>
            <p:nvPr/>
          </p:nvSpPr>
          <p:spPr>
            <a:xfrm>
              <a:off x="0" y="0"/>
              <a:ext cx="11152928" cy="548640"/>
            </a:xfrm>
            <a:prstGeom prst="rect">
              <a:avLst/>
            </a:prstGeom>
            <a:gradFill flip="none" rotWithShape="1">
              <a:gsLst>
                <a:gs pos="0">
                  <a:srgbClr val="3D7BDF"/>
                </a:gs>
                <a:gs pos="99000">
                  <a:srgbClr val="1B51A9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任意多边形: 形状 15"/>
            <p:cNvSpPr/>
            <p:nvPr/>
          </p:nvSpPr>
          <p:spPr>
            <a:xfrm>
              <a:off x="-584727" y="-1"/>
              <a:ext cx="5124453" cy="548640"/>
            </a:xfrm>
            <a:custGeom>
              <a:avLst/>
              <a:gdLst>
                <a:gd name="connsiteX0" fmla="*/ 0 w 5124453"/>
                <a:gd name="connsiteY0" fmla="*/ 548640 h 548640"/>
                <a:gd name="connsiteX1" fmla="*/ 5124453 w 5124453"/>
                <a:gd name="connsiteY1" fmla="*/ 548640 h 548640"/>
                <a:gd name="connsiteX2" fmla="*/ 4766306 w 5124453"/>
                <a:gd name="connsiteY2" fmla="*/ 0 h 548640"/>
                <a:gd name="connsiteX3" fmla="*/ 584727 w 5124453"/>
                <a:gd name="connsiteY3" fmla="*/ 0 h 548640"/>
                <a:gd name="connsiteX4" fmla="*/ 584727 w 5124453"/>
                <a:gd name="connsiteY4" fmla="*/ 548639 h 548640"/>
                <a:gd name="connsiteX5" fmla="*/ 1 w 5124453"/>
                <a:gd name="connsiteY5" fmla="*/ 548639 h 548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24453" h="548640">
                  <a:moveTo>
                    <a:pt x="0" y="548640"/>
                  </a:moveTo>
                  <a:lnTo>
                    <a:pt x="5124453" y="548640"/>
                  </a:lnTo>
                  <a:lnTo>
                    <a:pt x="4766306" y="0"/>
                  </a:lnTo>
                  <a:lnTo>
                    <a:pt x="584727" y="0"/>
                  </a:lnTo>
                  <a:lnTo>
                    <a:pt x="584727" y="548639"/>
                  </a:lnTo>
                  <a:lnTo>
                    <a:pt x="1" y="548639"/>
                  </a:lnTo>
                  <a:close/>
                </a:path>
              </a:pathLst>
            </a:custGeom>
            <a:solidFill>
              <a:srgbClr val="3D7BDF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437478" y="43486"/>
              <a:ext cx="3514658" cy="421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300" normalizeH="0" baseline="0" noProof="0" dirty="0">
                  <a:ln>
                    <a:noFill/>
                  </a:ln>
                  <a:solidFill>
                    <a:srgbClr val="FAFAFC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输入你的小标题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347504" y="1663751"/>
            <a:ext cx="5635006" cy="1422954"/>
            <a:chOff x="5401128" y="2171826"/>
            <a:chExt cx="5635006" cy="1422954"/>
          </a:xfrm>
        </p:grpSpPr>
        <p:grpSp>
          <p:nvGrpSpPr>
            <p:cNvPr id="9" name="组合 8"/>
            <p:cNvGrpSpPr/>
            <p:nvPr/>
          </p:nvGrpSpPr>
          <p:grpSpPr>
            <a:xfrm>
              <a:off x="5401128" y="2205038"/>
              <a:ext cx="1389742" cy="1389742"/>
              <a:chOff x="5210629" y="2543629"/>
              <a:chExt cx="1770742" cy="1770742"/>
            </a:xfrm>
          </p:grpSpPr>
          <p:sp>
            <p:nvSpPr>
              <p:cNvPr id="20" name="椭圆 19"/>
              <p:cNvSpPr/>
              <p:nvPr/>
            </p:nvSpPr>
            <p:spPr>
              <a:xfrm>
                <a:off x="5210629" y="2543629"/>
                <a:ext cx="1770742" cy="1770742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4552A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5330431" y="2663432"/>
                <a:ext cx="1531140" cy="1531138"/>
              </a:xfrm>
              <a:prstGeom prst="ellipse">
                <a:avLst/>
              </a:prstGeom>
              <a:solidFill>
                <a:srgbClr val="37418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sp>
          <p:nvSpPr>
            <p:cNvPr id="10" name="文本框 9"/>
            <p:cNvSpPr txBox="1"/>
            <p:nvPr/>
          </p:nvSpPr>
          <p:spPr>
            <a:xfrm>
              <a:off x="5495153" y="2715243"/>
              <a:ext cx="12016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pc="3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kumimoji="0" lang="zh-CN" altLang="en-US" sz="18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7163149" y="2171826"/>
              <a:ext cx="3872985" cy="14229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300" normalizeH="0" baseline="0" noProof="0" dirty="0">
                  <a:ln>
                    <a:noFill/>
                  </a:ln>
                  <a:solidFill>
                    <a:srgbClr val="777777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Two people are responsible for the Painting Canvas</a:t>
              </a:r>
              <a:endParaRPr kumimoji="0" lang="zh-CN" altLang="en-US" sz="2000" b="0" i="0" u="none" strike="noStrike" kern="1200" cap="none" spc="300" normalizeH="0" baseline="0" noProof="0" dirty="0">
                <a:ln>
                  <a:noFill/>
                </a:ln>
                <a:solidFill>
                  <a:srgbClr val="77777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08355" y="4095830"/>
            <a:ext cx="5206190" cy="1928655"/>
            <a:chOff x="1584680" y="5016342"/>
            <a:chExt cx="5206190" cy="1928655"/>
          </a:xfrm>
        </p:grpSpPr>
        <p:grpSp>
          <p:nvGrpSpPr>
            <p:cNvPr id="23" name="组合 22"/>
            <p:cNvGrpSpPr/>
            <p:nvPr/>
          </p:nvGrpSpPr>
          <p:grpSpPr>
            <a:xfrm>
              <a:off x="5401128" y="5016342"/>
              <a:ext cx="1389742" cy="1389742"/>
              <a:chOff x="5210629" y="2543629"/>
              <a:chExt cx="1770742" cy="1770742"/>
            </a:xfrm>
          </p:grpSpPr>
          <p:sp>
            <p:nvSpPr>
              <p:cNvPr id="28" name="椭圆 27"/>
              <p:cNvSpPr/>
              <p:nvPr/>
            </p:nvSpPr>
            <p:spPr>
              <a:xfrm>
                <a:off x="5210629" y="2543629"/>
                <a:ext cx="1770742" cy="1770742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4552A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9" name="椭圆 28"/>
              <p:cNvSpPr/>
              <p:nvPr/>
            </p:nvSpPr>
            <p:spPr>
              <a:xfrm>
                <a:off x="5330431" y="2663432"/>
                <a:ext cx="1531140" cy="1531138"/>
              </a:xfrm>
              <a:prstGeom prst="ellipse">
                <a:avLst/>
              </a:prstGeom>
              <a:solidFill>
                <a:srgbClr val="37418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5504678" y="5556229"/>
              <a:ext cx="12016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pc="3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kumimoji="0" lang="zh-CN" altLang="en-US" sz="18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584680" y="5060379"/>
              <a:ext cx="3872985" cy="18846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000" spc="300" dirty="0">
                  <a:solidFill>
                    <a:srgbClr val="77777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One</a:t>
              </a:r>
              <a:r>
                <a:rPr kumimoji="0" lang="en-US" altLang="zh-CN" sz="2000" b="0" i="0" u="none" strike="noStrike" kern="1200" cap="none" spc="300" normalizeH="0" baseline="0" noProof="0" dirty="0">
                  <a:ln>
                    <a:noFill/>
                  </a:ln>
                  <a:solidFill>
                    <a:srgbClr val="777777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people are responsible for Designing Code and Integrate code  </a:t>
              </a:r>
              <a:endParaRPr kumimoji="0" lang="zh-CN" altLang="en-US" sz="2000" b="0" i="0" u="none" strike="noStrike" kern="1200" cap="none" spc="300" normalizeH="0" baseline="0" noProof="0" dirty="0">
                <a:ln>
                  <a:noFill/>
                </a:ln>
                <a:solidFill>
                  <a:srgbClr val="77777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-141944" y="1650675"/>
            <a:ext cx="5856489" cy="1480822"/>
            <a:chOff x="934381" y="5016342"/>
            <a:chExt cx="5856489" cy="1480822"/>
          </a:xfrm>
        </p:grpSpPr>
        <p:grpSp>
          <p:nvGrpSpPr>
            <p:cNvPr id="31" name="组合 30"/>
            <p:cNvGrpSpPr/>
            <p:nvPr/>
          </p:nvGrpSpPr>
          <p:grpSpPr>
            <a:xfrm>
              <a:off x="5401128" y="5016342"/>
              <a:ext cx="1389742" cy="1389742"/>
              <a:chOff x="5210629" y="2543629"/>
              <a:chExt cx="1770742" cy="1770742"/>
            </a:xfrm>
          </p:grpSpPr>
          <p:sp>
            <p:nvSpPr>
              <p:cNvPr id="36" name="椭圆 35"/>
              <p:cNvSpPr/>
              <p:nvPr/>
            </p:nvSpPr>
            <p:spPr>
              <a:xfrm>
                <a:off x="5210629" y="2543629"/>
                <a:ext cx="1770742" cy="1770742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4552A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37" name="椭圆 36"/>
              <p:cNvSpPr/>
              <p:nvPr/>
            </p:nvSpPr>
            <p:spPr>
              <a:xfrm>
                <a:off x="5330431" y="2663432"/>
                <a:ext cx="1531140" cy="1531138"/>
              </a:xfrm>
              <a:prstGeom prst="ellipse">
                <a:avLst/>
              </a:prstGeom>
              <a:solidFill>
                <a:srgbClr val="37418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sp>
          <p:nvSpPr>
            <p:cNvPr id="32" name="文本框 31"/>
            <p:cNvSpPr txBox="1"/>
            <p:nvPr/>
          </p:nvSpPr>
          <p:spPr>
            <a:xfrm>
              <a:off x="5495153" y="5556229"/>
              <a:ext cx="12016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1</a:t>
              </a:r>
              <a:endParaRPr kumimoji="0" lang="zh-CN" altLang="en-US" sz="18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934381" y="5074210"/>
              <a:ext cx="3872985" cy="14229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000" spc="300" dirty="0">
                  <a:solidFill>
                    <a:srgbClr val="77777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</a:t>
              </a:r>
              <a:r>
                <a:rPr kumimoji="0" lang="en-US" altLang="zh-CN" sz="2000" b="0" i="0" u="none" strike="noStrike" kern="1200" cap="none" spc="300" normalizeH="0" baseline="0" noProof="0" dirty="0">
                  <a:ln>
                    <a:noFill/>
                  </a:ln>
                  <a:solidFill>
                    <a:srgbClr val="777777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wo people are responsible for the algorithm </a:t>
              </a:r>
              <a:endParaRPr kumimoji="0" lang="zh-CN" altLang="en-US" sz="2000" b="0" i="0" u="none" strike="noStrike" kern="1200" cap="none" spc="300" normalizeH="0" baseline="0" noProof="0" dirty="0">
                <a:ln>
                  <a:noFill/>
                </a:ln>
                <a:solidFill>
                  <a:srgbClr val="77777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38" name="图片 3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9233" y="254666"/>
            <a:ext cx="1793803" cy="394439"/>
          </a:xfrm>
          <a:prstGeom prst="rect">
            <a:avLst/>
          </a:prstGeom>
        </p:spPr>
      </p:pic>
      <p:sp>
        <p:nvSpPr>
          <p:cNvPr id="39" name="文本框 18"/>
          <p:cNvSpPr txBox="1"/>
          <p:nvPr/>
        </p:nvSpPr>
        <p:spPr>
          <a:xfrm>
            <a:off x="4352180" y="6311380"/>
            <a:ext cx="3487639" cy="2813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600" normalizeH="0" baseline="0" noProof="0" dirty="0">
                <a:ln>
                  <a:noFill/>
                </a:ln>
                <a:solidFill>
                  <a:srgbClr val="1B51A9"/>
                </a:solidFill>
                <a:effectLst/>
                <a:uLnTx/>
                <a:uFillTx/>
                <a:latin typeface="方正小标宋简体" panose="02010601030101010101" pitchFamily="65" charset="-122"/>
                <a:ea typeface="方正小标宋简体" panose="02010601030101010101" pitchFamily="65" charset="-122"/>
                <a:cs typeface="+mn-cs"/>
              </a:rPr>
              <a:t>厚德健行</a:t>
            </a:r>
            <a:endParaRPr kumimoji="0" lang="en-US" altLang="zh-CN" sz="1600" b="0" i="0" u="none" strike="noStrike" kern="1200" cap="none" spc="600" normalizeH="0" baseline="0" noProof="0" dirty="0">
              <a:ln>
                <a:noFill/>
              </a:ln>
              <a:solidFill>
                <a:srgbClr val="1B51A9"/>
              </a:solidFill>
              <a:effectLst/>
              <a:uLnTx/>
              <a:uFillTx/>
              <a:latin typeface="方正小标宋简体" panose="02010601030101010101" pitchFamily="65" charset="-122"/>
              <a:ea typeface="方正小标宋简体" panose="02010601030101010101" pitchFamily="65" charset="-122"/>
              <a:cs typeface="+mn-cs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E284B140-0F99-CC68-F131-1C4126FCCF27}"/>
              </a:ext>
            </a:extLst>
          </p:cNvPr>
          <p:cNvGrpSpPr/>
          <p:nvPr/>
        </p:nvGrpSpPr>
        <p:grpSpPr>
          <a:xfrm>
            <a:off x="6441529" y="4079224"/>
            <a:ext cx="5635006" cy="1422954"/>
            <a:chOff x="5401128" y="2171826"/>
            <a:chExt cx="5635006" cy="1422954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1D7368D1-9EE7-38A3-45D2-2E313919BF76}"/>
                </a:ext>
              </a:extLst>
            </p:cNvPr>
            <p:cNvGrpSpPr/>
            <p:nvPr/>
          </p:nvGrpSpPr>
          <p:grpSpPr>
            <a:xfrm>
              <a:off x="5401128" y="2205038"/>
              <a:ext cx="1389742" cy="1389742"/>
              <a:chOff x="5210629" y="2543629"/>
              <a:chExt cx="1770742" cy="1770742"/>
            </a:xfrm>
          </p:grpSpPr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1C8A5A67-02C5-49A7-837F-C1D9864EDF39}"/>
                  </a:ext>
                </a:extLst>
              </p:cNvPr>
              <p:cNvSpPr/>
              <p:nvPr/>
            </p:nvSpPr>
            <p:spPr>
              <a:xfrm>
                <a:off x="5210629" y="2543629"/>
                <a:ext cx="1770742" cy="1770742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4552A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43" name="椭圆 42">
                <a:extLst>
                  <a:ext uri="{FF2B5EF4-FFF2-40B4-BE49-F238E27FC236}">
                    <a16:creationId xmlns:a16="http://schemas.microsoft.com/office/drawing/2014/main" id="{660AD87E-436A-3E3D-9DB1-4CAA2BA3EC80}"/>
                  </a:ext>
                </a:extLst>
              </p:cNvPr>
              <p:cNvSpPr/>
              <p:nvPr/>
            </p:nvSpPr>
            <p:spPr>
              <a:xfrm>
                <a:off x="5330431" y="2663432"/>
                <a:ext cx="1531140" cy="1531138"/>
              </a:xfrm>
              <a:prstGeom prst="ellipse">
                <a:avLst/>
              </a:prstGeom>
              <a:solidFill>
                <a:srgbClr val="37418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C315BD1C-7DD2-07DF-4365-0E573C964E49}"/>
                </a:ext>
              </a:extLst>
            </p:cNvPr>
            <p:cNvSpPr txBox="1"/>
            <p:nvPr/>
          </p:nvSpPr>
          <p:spPr>
            <a:xfrm>
              <a:off x="5495153" y="2715243"/>
              <a:ext cx="12016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pc="3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kumimoji="0" lang="zh-CN" altLang="en-US" sz="18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4E3D04F1-5DB0-3073-AC4A-B07095A02CD1}"/>
                </a:ext>
              </a:extLst>
            </p:cNvPr>
            <p:cNvSpPr txBox="1"/>
            <p:nvPr/>
          </p:nvSpPr>
          <p:spPr>
            <a:xfrm>
              <a:off x="7163149" y="2171826"/>
              <a:ext cx="3872985" cy="14229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300" normalizeH="0" baseline="0" noProof="0" dirty="0">
                  <a:ln>
                    <a:noFill/>
                  </a:ln>
                  <a:solidFill>
                    <a:srgbClr val="777777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One person are responsible for writing text and make PPT</a:t>
              </a:r>
              <a:endParaRPr kumimoji="0" lang="zh-CN" altLang="en-US" sz="2000" b="0" i="0" u="none" strike="noStrike" kern="1200" cap="none" spc="300" normalizeH="0" baseline="0" noProof="0" dirty="0">
                <a:ln>
                  <a:noFill/>
                </a:ln>
                <a:solidFill>
                  <a:srgbClr val="77777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-648227" y="143439"/>
            <a:ext cx="12852927" cy="600771"/>
            <a:chOff x="-584727" y="-1"/>
            <a:chExt cx="11737655" cy="548641"/>
          </a:xfrm>
        </p:grpSpPr>
        <p:sp>
          <p:nvSpPr>
            <p:cNvPr id="15" name="矩形 14"/>
            <p:cNvSpPr/>
            <p:nvPr/>
          </p:nvSpPr>
          <p:spPr>
            <a:xfrm>
              <a:off x="0" y="0"/>
              <a:ext cx="11152928" cy="548640"/>
            </a:xfrm>
            <a:prstGeom prst="rect">
              <a:avLst/>
            </a:prstGeom>
            <a:gradFill flip="none" rotWithShape="1">
              <a:gsLst>
                <a:gs pos="0">
                  <a:srgbClr val="3D7BDF"/>
                </a:gs>
                <a:gs pos="99000">
                  <a:srgbClr val="1B51A9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任意多边形: 形状 15"/>
            <p:cNvSpPr/>
            <p:nvPr/>
          </p:nvSpPr>
          <p:spPr>
            <a:xfrm>
              <a:off x="-584727" y="-1"/>
              <a:ext cx="5124453" cy="548640"/>
            </a:xfrm>
            <a:custGeom>
              <a:avLst/>
              <a:gdLst>
                <a:gd name="connsiteX0" fmla="*/ 0 w 5124453"/>
                <a:gd name="connsiteY0" fmla="*/ 548640 h 548640"/>
                <a:gd name="connsiteX1" fmla="*/ 5124453 w 5124453"/>
                <a:gd name="connsiteY1" fmla="*/ 548640 h 548640"/>
                <a:gd name="connsiteX2" fmla="*/ 4766306 w 5124453"/>
                <a:gd name="connsiteY2" fmla="*/ 0 h 548640"/>
                <a:gd name="connsiteX3" fmla="*/ 584727 w 5124453"/>
                <a:gd name="connsiteY3" fmla="*/ 0 h 548640"/>
                <a:gd name="connsiteX4" fmla="*/ 584727 w 5124453"/>
                <a:gd name="connsiteY4" fmla="*/ 548639 h 548640"/>
                <a:gd name="connsiteX5" fmla="*/ 1 w 5124453"/>
                <a:gd name="connsiteY5" fmla="*/ 548639 h 548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24453" h="548640">
                  <a:moveTo>
                    <a:pt x="0" y="548640"/>
                  </a:moveTo>
                  <a:lnTo>
                    <a:pt x="5124453" y="548640"/>
                  </a:lnTo>
                  <a:lnTo>
                    <a:pt x="4766306" y="0"/>
                  </a:lnTo>
                  <a:lnTo>
                    <a:pt x="584727" y="0"/>
                  </a:lnTo>
                  <a:lnTo>
                    <a:pt x="584727" y="548639"/>
                  </a:lnTo>
                  <a:lnTo>
                    <a:pt x="1" y="548639"/>
                  </a:lnTo>
                  <a:close/>
                </a:path>
              </a:pathLst>
            </a:custGeom>
            <a:solidFill>
              <a:srgbClr val="3D7BDF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437478" y="43486"/>
              <a:ext cx="3514658" cy="4216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altLang="zh-CN" sz="24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Production testing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endParaRPr>
            </a:p>
          </p:txBody>
        </p:sp>
      </p:grp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9233" y="254666"/>
            <a:ext cx="1793803" cy="394439"/>
          </a:xfrm>
          <a:prstGeom prst="rect">
            <a:avLst/>
          </a:prstGeom>
        </p:spPr>
      </p:pic>
      <p:sp>
        <p:nvSpPr>
          <p:cNvPr id="18" name="文本框 18"/>
          <p:cNvSpPr txBox="1"/>
          <p:nvPr/>
        </p:nvSpPr>
        <p:spPr>
          <a:xfrm>
            <a:off x="4352180" y="6311380"/>
            <a:ext cx="3487639" cy="2813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600" normalizeH="0" baseline="0" noProof="0" dirty="0">
                <a:ln>
                  <a:noFill/>
                </a:ln>
                <a:solidFill>
                  <a:srgbClr val="1B51A9"/>
                </a:solidFill>
                <a:effectLst/>
                <a:uLnTx/>
                <a:uFillTx/>
                <a:latin typeface="方正小标宋简体" panose="02010601030101010101" pitchFamily="65" charset="-122"/>
                <a:ea typeface="方正小标宋简体" panose="02010601030101010101" pitchFamily="65" charset="-122"/>
                <a:cs typeface="+mn-cs"/>
              </a:rPr>
              <a:t>厚德健行</a:t>
            </a:r>
            <a:endParaRPr kumimoji="0" lang="en-US" altLang="zh-CN" sz="1600" b="0" i="0" u="none" strike="noStrike" kern="1200" cap="none" spc="600" normalizeH="0" baseline="0" noProof="0" dirty="0">
              <a:ln>
                <a:noFill/>
              </a:ln>
              <a:solidFill>
                <a:srgbClr val="1B51A9"/>
              </a:solidFill>
              <a:effectLst/>
              <a:uLnTx/>
              <a:uFillTx/>
              <a:latin typeface="方正小标宋简体" panose="02010601030101010101" pitchFamily="65" charset="-122"/>
              <a:ea typeface="方正小标宋简体" panose="02010601030101010101" pitchFamily="65" charset="-122"/>
              <a:cs typeface="+mn-cs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FF3DFD9-D676-BFDA-8A8D-5029997C9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863" y="888770"/>
            <a:ext cx="6852687" cy="4373096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753AEE4D-E420-E7CE-E5D5-FD06DDFE8D00}"/>
              </a:ext>
            </a:extLst>
          </p:cNvPr>
          <p:cNvSpPr txBox="1"/>
          <p:nvPr/>
        </p:nvSpPr>
        <p:spPr>
          <a:xfrm>
            <a:off x="7769059" y="2558298"/>
            <a:ext cx="3267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We using many different graphs to test our code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154</Words>
  <Application>Microsoft Office PowerPoint</Application>
  <PresentationFormat>宽屏</PresentationFormat>
  <Paragraphs>55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等线</vt:lpstr>
      <vt:lpstr>等线 Light</vt:lpstr>
      <vt:lpstr>方正小标宋简体</vt:lpstr>
      <vt:lpstr>微软雅黑</vt:lpstr>
      <vt:lpstr>微软雅黑 Light</vt:lpstr>
      <vt:lpstr>Arial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 苗苗</dc:creator>
  <cp:lastModifiedBy>黄 启明</cp:lastModifiedBy>
  <cp:revision>4</cp:revision>
  <dcterms:created xsi:type="dcterms:W3CDTF">2022-10-07T03:27:50Z</dcterms:created>
  <dcterms:modified xsi:type="dcterms:W3CDTF">2023-05-30T13:46:05Z</dcterms:modified>
</cp:coreProperties>
</file>

<file path=docProps/thumbnail.jpeg>
</file>